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</p:sldIdLst>
  <p:sldSz cx="215995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82" autoAdjust="0"/>
    <p:restoredTop sz="94061" autoAdjust="0"/>
  </p:normalViewPr>
  <p:slideViewPr>
    <p:cSldViewPr snapToGrid="0">
      <p:cViewPr varScale="1">
        <p:scale>
          <a:sx n="17" d="100"/>
          <a:sy n="17" d="100"/>
        </p:scale>
        <p:origin x="3029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303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8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19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0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9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14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90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30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8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59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0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EB51-59D3-4D17-96E5-9B8B6C16C441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EC4B4-B104-485F-AE1B-33E707EF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4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Relationship Id="rId4" Type="http://schemas.openxmlformats.org/officeDocument/2006/relationships/image" Target="../media/image3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7.png" /><Relationship Id="rId4" Type="http://schemas.openxmlformats.org/officeDocument/2006/relationships/image" Target="../media/image5.png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CE12A53-F8EE-4994-822C-22A961C0C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29730"/>
            <a:ext cx="21599526" cy="2716955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C4AB15DC-2E7D-4209-ADFA-9CF636E26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8161157" y="-8162748"/>
            <a:ext cx="5277210" cy="21599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7ED"/>
                  </a:outerShdw>
                </a:effectLst>
              </a14:hiddenEffects>
            </a:ext>
          </a:extLst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3A0F894-3210-4B14-B907-91F147DD213F}"/>
              </a:ext>
            </a:extLst>
          </p:cNvPr>
          <p:cNvSpPr/>
          <p:nvPr/>
        </p:nvSpPr>
        <p:spPr>
          <a:xfrm>
            <a:off x="2021305" y="2726648"/>
            <a:ext cx="17958255" cy="2396179"/>
          </a:xfrm>
          <a:prstGeom prst="roundRect">
            <a:avLst/>
          </a:prstGeom>
          <a:solidFill>
            <a:schemeClr val="lt1">
              <a:alpha val="86000"/>
            </a:schemeClr>
          </a:solidFill>
          <a:ln w="1047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294C90B-CDC5-4951-9077-BFA5255E448E}"/>
              </a:ext>
            </a:extLst>
          </p:cNvPr>
          <p:cNvSpPr txBox="1"/>
          <p:nvPr/>
        </p:nvSpPr>
        <p:spPr>
          <a:xfrm>
            <a:off x="2000432" y="3240087"/>
            <a:ext cx="18000000" cy="1600438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 rtl="1"/>
            <a:r>
              <a:rPr lang="fa-IR" sz="5000" dirty="0">
                <a:cs typeface="B Homa" panose="00000400000000000000" pitchFamily="2" charset="-78"/>
              </a:rPr>
              <a:t>عنوان مقاله (بی هما 50)</a:t>
            </a:r>
          </a:p>
          <a:p>
            <a:pPr algn="ctr" rtl="1"/>
            <a:endParaRPr lang="fa-IR" dirty="0"/>
          </a:p>
          <a:p>
            <a:pPr algn="ctr" rtl="1"/>
            <a:r>
              <a:rPr lang="fa-IR" sz="3000" dirty="0">
                <a:cs typeface="B Nazanin" panose="00000400000000000000" pitchFamily="2" charset="-78"/>
              </a:rPr>
              <a:t>نویسندگان و موسسه/دانشگاه (بی نازنین 30)</a:t>
            </a:r>
            <a:endParaRPr lang="en-US" sz="3000" dirty="0">
              <a:cs typeface="B Nazanin" panose="00000400000000000000" pitchFamily="2" charset="-78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D8F42DB-DBDB-FFDC-6CCE-E07F66B79896}"/>
              </a:ext>
            </a:extLst>
          </p:cNvPr>
          <p:cNvGrpSpPr/>
          <p:nvPr/>
        </p:nvGrpSpPr>
        <p:grpSpPr>
          <a:xfrm>
            <a:off x="7395609" y="5440368"/>
            <a:ext cx="6948000" cy="26689301"/>
            <a:chOff x="7411599" y="5440368"/>
            <a:chExt cx="6624000" cy="26689301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C25E9147-0CEC-4334-A952-6A2FE8567532}"/>
                </a:ext>
              </a:extLst>
            </p:cNvPr>
            <p:cNvSpPr/>
            <p:nvPr/>
          </p:nvSpPr>
          <p:spPr>
            <a:xfrm>
              <a:off x="7411599" y="6640656"/>
              <a:ext cx="6624000" cy="25489013"/>
            </a:xfrm>
            <a:prstGeom prst="roundRect">
              <a:avLst>
                <a:gd name="adj" fmla="val 2462"/>
              </a:avLst>
            </a:prstGeom>
            <a:solidFill>
              <a:schemeClr val="lt1">
                <a:alpha val="4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: Top Corners Rounded 37">
              <a:extLst>
                <a:ext uri="{FF2B5EF4-FFF2-40B4-BE49-F238E27FC236}">
                  <a16:creationId xmlns:a16="http://schemas.microsoft.com/office/drawing/2014/main" id="{EE9A375E-F403-432D-8C93-DEB36B329ED9}"/>
                </a:ext>
              </a:extLst>
            </p:cNvPr>
            <p:cNvSpPr/>
            <p:nvPr/>
          </p:nvSpPr>
          <p:spPr>
            <a:xfrm>
              <a:off x="7434459" y="5440368"/>
              <a:ext cx="6583923" cy="1291650"/>
            </a:xfrm>
            <a:prstGeom prst="round2SameRect">
              <a:avLst/>
            </a:prstGeom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0E3EAFA-B86D-4552-A4DE-7773A99B699D}"/>
                </a:ext>
              </a:extLst>
            </p:cNvPr>
            <p:cNvSpPr txBox="1"/>
            <p:nvPr/>
          </p:nvSpPr>
          <p:spPr>
            <a:xfrm>
              <a:off x="7422322" y="5629594"/>
              <a:ext cx="6583923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algn="ctr" rtl="1"/>
              <a:r>
                <a:rPr lang="fa-IR" sz="5000" dirty="0">
                  <a:cs typeface="B Nazanin" panose="00000400000000000000" pitchFamily="2" charset="-78"/>
                </a:rPr>
                <a:t>بحث و نتایج (بی نازنین 50)</a:t>
              </a:r>
              <a:endParaRPr lang="en-US" sz="5000" dirty="0">
                <a:cs typeface="B Nazanin" panose="00000400000000000000" pitchFamily="2" charset="-78"/>
              </a:endParaRPr>
            </a:p>
          </p:txBody>
        </p:sp>
      </p:grp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2E3FCDFE-998C-4A69-ADAD-643BB71CA70F}"/>
              </a:ext>
            </a:extLst>
          </p:cNvPr>
          <p:cNvSpPr/>
          <p:nvPr/>
        </p:nvSpPr>
        <p:spPr>
          <a:xfrm>
            <a:off x="291700" y="5440369"/>
            <a:ext cx="6875079" cy="9179574"/>
          </a:xfrm>
          <a:prstGeom prst="roundRect">
            <a:avLst>
              <a:gd name="adj" fmla="val 3152"/>
            </a:avLst>
          </a:prstGeom>
          <a:solidFill>
            <a:schemeClr val="lt1">
              <a:alpha val="45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5000" dirty="0">
              <a:cs typeface="B Nazanin" panose="00000400000000000000" pitchFamily="2" charset="-78"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41345FF-B6D4-DB55-1B1A-B3DFCF408E0F}"/>
              </a:ext>
            </a:extLst>
          </p:cNvPr>
          <p:cNvSpPr/>
          <p:nvPr/>
        </p:nvSpPr>
        <p:spPr>
          <a:xfrm>
            <a:off x="458151" y="301907"/>
            <a:ext cx="2302821" cy="230282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C71DAB9-22AF-08BE-F258-F2401E356F3B}"/>
              </a:ext>
            </a:extLst>
          </p:cNvPr>
          <p:cNvGrpSpPr/>
          <p:nvPr/>
        </p:nvGrpSpPr>
        <p:grpSpPr>
          <a:xfrm>
            <a:off x="14512168" y="5443084"/>
            <a:ext cx="6948000" cy="12231746"/>
            <a:chOff x="7411599" y="5440368"/>
            <a:chExt cx="6624000" cy="12231746"/>
          </a:xfrm>
        </p:grpSpPr>
        <p:sp>
          <p:nvSpPr>
            <p:cNvPr id="36" name="Rectangle: Rounded Corners 36">
              <a:extLst>
                <a:ext uri="{FF2B5EF4-FFF2-40B4-BE49-F238E27FC236}">
                  <a16:creationId xmlns:a16="http://schemas.microsoft.com/office/drawing/2014/main" id="{8C207102-F4DE-B28C-4B68-D873B7A1C039}"/>
                </a:ext>
              </a:extLst>
            </p:cNvPr>
            <p:cNvSpPr/>
            <p:nvPr/>
          </p:nvSpPr>
          <p:spPr>
            <a:xfrm>
              <a:off x="7411599" y="6550943"/>
              <a:ext cx="6624000" cy="11121171"/>
            </a:xfrm>
            <a:prstGeom prst="roundRect">
              <a:avLst>
                <a:gd name="adj" fmla="val 2044"/>
              </a:avLst>
            </a:prstGeom>
            <a:solidFill>
              <a:schemeClr val="lt1">
                <a:alpha val="4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: Top Corners Rounded 39">
              <a:extLst>
                <a:ext uri="{FF2B5EF4-FFF2-40B4-BE49-F238E27FC236}">
                  <a16:creationId xmlns:a16="http://schemas.microsoft.com/office/drawing/2014/main" id="{95792846-4FDC-C099-B282-5520A332F252}"/>
                </a:ext>
              </a:extLst>
            </p:cNvPr>
            <p:cNvSpPr/>
            <p:nvPr/>
          </p:nvSpPr>
          <p:spPr>
            <a:xfrm>
              <a:off x="7434459" y="5440368"/>
              <a:ext cx="6583923" cy="1291650"/>
            </a:xfrm>
            <a:prstGeom prst="round2SameRect">
              <a:avLst/>
            </a:prstGeom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A9A97DC-EFF7-CE43-2BEA-6D111F93D271}"/>
                </a:ext>
              </a:extLst>
            </p:cNvPr>
            <p:cNvSpPr txBox="1"/>
            <p:nvPr/>
          </p:nvSpPr>
          <p:spPr>
            <a:xfrm>
              <a:off x="7422322" y="5629594"/>
              <a:ext cx="6583923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algn="ctr" rtl="1"/>
              <a:r>
                <a:rPr lang="fa-IR" sz="5000" dirty="0">
                  <a:cs typeface="B Nazanin" panose="00000400000000000000" pitchFamily="2" charset="-78"/>
                </a:rPr>
                <a:t>چکیده (بی نازنین 50)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43275E0-A2B5-80D8-1EF3-559FC89AA04E}"/>
              </a:ext>
            </a:extLst>
          </p:cNvPr>
          <p:cNvGrpSpPr/>
          <p:nvPr/>
        </p:nvGrpSpPr>
        <p:grpSpPr>
          <a:xfrm>
            <a:off x="14536146" y="17860174"/>
            <a:ext cx="6948000" cy="14269495"/>
            <a:chOff x="7411599" y="5440368"/>
            <a:chExt cx="6624000" cy="14269495"/>
          </a:xfrm>
        </p:grpSpPr>
        <p:sp>
          <p:nvSpPr>
            <p:cNvPr id="48" name="Rectangle: Rounded Corners 36">
              <a:extLst>
                <a:ext uri="{FF2B5EF4-FFF2-40B4-BE49-F238E27FC236}">
                  <a16:creationId xmlns:a16="http://schemas.microsoft.com/office/drawing/2014/main" id="{6FF109D6-10BC-E26E-5732-38FA321DA9D6}"/>
                </a:ext>
              </a:extLst>
            </p:cNvPr>
            <p:cNvSpPr/>
            <p:nvPr/>
          </p:nvSpPr>
          <p:spPr>
            <a:xfrm>
              <a:off x="7411599" y="6536773"/>
              <a:ext cx="6624000" cy="13173090"/>
            </a:xfrm>
            <a:prstGeom prst="roundRect">
              <a:avLst>
                <a:gd name="adj" fmla="val 2880"/>
              </a:avLst>
            </a:prstGeom>
            <a:solidFill>
              <a:schemeClr val="lt1">
                <a:alpha val="4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: Top Corners Rounded 48">
              <a:extLst>
                <a:ext uri="{FF2B5EF4-FFF2-40B4-BE49-F238E27FC236}">
                  <a16:creationId xmlns:a16="http://schemas.microsoft.com/office/drawing/2014/main" id="{0EEEB397-E439-59F2-7C2D-D3E0A89BC054}"/>
                </a:ext>
              </a:extLst>
            </p:cNvPr>
            <p:cNvSpPr/>
            <p:nvPr/>
          </p:nvSpPr>
          <p:spPr>
            <a:xfrm>
              <a:off x="7434459" y="5440368"/>
              <a:ext cx="6583923" cy="1291650"/>
            </a:xfrm>
            <a:prstGeom prst="round2SameRect">
              <a:avLst/>
            </a:prstGeom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D5342198-81D0-3581-6CD1-9B15CC8C94E9}"/>
                </a:ext>
              </a:extLst>
            </p:cNvPr>
            <p:cNvSpPr txBox="1"/>
            <p:nvPr/>
          </p:nvSpPr>
          <p:spPr>
            <a:xfrm>
              <a:off x="7422322" y="5629594"/>
              <a:ext cx="6583923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algn="ctr" rtl="1"/>
              <a:r>
                <a:rPr lang="fa-IR" sz="5000" dirty="0">
                  <a:cs typeface="B Nazanin" panose="00000400000000000000" pitchFamily="2" charset="-78"/>
                </a:rPr>
                <a:t>مقدمه (بی نازنین 50)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1B1D8901-1C02-8EA2-4728-8B3410EA24ED}"/>
              </a:ext>
            </a:extLst>
          </p:cNvPr>
          <p:cNvGrpSpPr/>
          <p:nvPr/>
        </p:nvGrpSpPr>
        <p:grpSpPr>
          <a:xfrm>
            <a:off x="249569" y="14809168"/>
            <a:ext cx="6948000" cy="8366467"/>
            <a:chOff x="7411599" y="5440368"/>
            <a:chExt cx="6624000" cy="8366467"/>
          </a:xfrm>
        </p:grpSpPr>
        <p:sp>
          <p:nvSpPr>
            <p:cNvPr id="55" name="Rectangle: Rounded Corners 36">
              <a:extLst>
                <a:ext uri="{FF2B5EF4-FFF2-40B4-BE49-F238E27FC236}">
                  <a16:creationId xmlns:a16="http://schemas.microsoft.com/office/drawing/2014/main" id="{28E64547-B455-35F1-616F-7EAABA6EB423}"/>
                </a:ext>
              </a:extLst>
            </p:cNvPr>
            <p:cNvSpPr/>
            <p:nvPr/>
          </p:nvSpPr>
          <p:spPr>
            <a:xfrm>
              <a:off x="7411599" y="6518689"/>
              <a:ext cx="6624000" cy="7288146"/>
            </a:xfrm>
            <a:prstGeom prst="roundRect">
              <a:avLst>
                <a:gd name="adj" fmla="val 2253"/>
              </a:avLst>
            </a:prstGeom>
            <a:solidFill>
              <a:schemeClr val="lt1">
                <a:alpha val="4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: Top Corners Rounded 55">
              <a:extLst>
                <a:ext uri="{FF2B5EF4-FFF2-40B4-BE49-F238E27FC236}">
                  <a16:creationId xmlns:a16="http://schemas.microsoft.com/office/drawing/2014/main" id="{EEF715F8-4F8B-D6B7-BDD1-546718E9CE08}"/>
                </a:ext>
              </a:extLst>
            </p:cNvPr>
            <p:cNvSpPr/>
            <p:nvPr/>
          </p:nvSpPr>
          <p:spPr>
            <a:xfrm>
              <a:off x="7434459" y="5440368"/>
              <a:ext cx="6583923" cy="1291650"/>
            </a:xfrm>
            <a:prstGeom prst="round2SameRect">
              <a:avLst/>
            </a:prstGeom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3DEDFF5C-5D3E-FFBB-6CD2-44706A460CFB}"/>
                </a:ext>
              </a:extLst>
            </p:cNvPr>
            <p:cNvSpPr txBox="1"/>
            <p:nvPr/>
          </p:nvSpPr>
          <p:spPr>
            <a:xfrm>
              <a:off x="7422322" y="5629594"/>
              <a:ext cx="6583923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algn="ctr" rtl="1"/>
              <a:r>
                <a:rPr lang="fa-IR" sz="5000" dirty="0">
                  <a:cs typeface="B Nazanin" panose="00000400000000000000" pitchFamily="2" charset="-78"/>
                </a:rPr>
                <a:t>نتیجه گیری (بی نازنین 50)</a:t>
              </a:r>
              <a:endParaRPr lang="en-US" sz="50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36DB7DC-111B-C09C-CE1D-2DECA0467E0B}"/>
              </a:ext>
            </a:extLst>
          </p:cNvPr>
          <p:cNvGrpSpPr/>
          <p:nvPr/>
        </p:nvGrpSpPr>
        <p:grpSpPr>
          <a:xfrm>
            <a:off x="260816" y="23391610"/>
            <a:ext cx="6948000" cy="8738059"/>
            <a:chOff x="7411599" y="5440368"/>
            <a:chExt cx="6624000" cy="8738059"/>
          </a:xfrm>
        </p:grpSpPr>
        <p:sp>
          <p:nvSpPr>
            <p:cNvPr id="60" name="Rectangle: Rounded Corners 36">
              <a:extLst>
                <a:ext uri="{FF2B5EF4-FFF2-40B4-BE49-F238E27FC236}">
                  <a16:creationId xmlns:a16="http://schemas.microsoft.com/office/drawing/2014/main" id="{780522A3-B113-BF9E-AEAB-7C57D6510EFB}"/>
                </a:ext>
              </a:extLst>
            </p:cNvPr>
            <p:cNvSpPr/>
            <p:nvPr/>
          </p:nvSpPr>
          <p:spPr>
            <a:xfrm>
              <a:off x="7411599" y="6491368"/>
              <a:ext cx="6624000" cy="7687059"/>
            </a:xfrm>
            <a:prstGeom prst="roundRect">
              <a:avLst>
                <a:gd name="adj" fmla="val 2462"/>
              </a:avLst>
            </a:prstGeom>
            <a:solidFill>
              <a:schemeClr val="lt1">
                <a:alpha val="4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Rectangle: Top Corners Rounded 60">
              <a:extLst>
                <a:ext uri="{FF2B5EF4-FFF2-40B4-BE49-F238E27FC236}">
                  <a16:creationId xmlns:a16="http://schemas.microsoft.com/office/drawing/2014/main" id="{57C60C0C-A855-BC82-02D7-2A5B7ECD5FE2}"/>
                </a:ext>
              </a:extLst>
            </p:cNvPr>
            <p:cNvSpPr/>
            <p:nvPr/>
          </p:nvSpPr>
          <p:spPr>
            <a:xfrm>
              <a:off x="7434459" y="5440368"/>
              <a:ext cx="6583923" cy="1291650"/>
            </a:xfrm>
            <a:prstGeom prst="round2SameRect">
              <a:avLst/>
            </a:prstGeom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70F7B0F9-7EEC-A4ED-DEE7-F057A8B6C8EF}"/>
                </a:ext>
              </a:extLst>
            </p:cNvPr>
            <p:cNvSpPr txBox="1"/>
            <p:nvPr/>
          </p:nvSpPr>
          <p:spPr>
            <a:xfrm>
              <a:off x="7422322" y="5629594"/>
              <a:ext cx="6583923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pPr algn="ctr" rtl="1"/>
              <a:r>
                <a:rPr lang="fa-IR" sz="5000" dirty="0">
                  <a:cs typeface="B Nazanin" panose="00000400000000000000" pitchFamily="2" charset="-78"/>
                </a:rPr>
                <a:t>مراجع (بی نازنین 50)</a:t>
              </a:r>
              <a:endParaRPr lang="en-US" sz="5000" dirty="0">
                <a:cs typeface="B Nazanin" panose="00000400000000000000" pitchFamily="2" charset="-78"/>
              </a:endParaRPr>
            </a:p>
          </p:txBody>
        </p: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054" y="-1281508"/>
            <a:ext cx="3860168" cy="54602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9703" y="-1386645"/>
            <a:ext cx="3956386" cy="559633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34816" y="487853"/>
            <a:ext cx="146259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96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هفتمین کنفرانس بین </a:t>
            </a:r>
            <a:r>
              <a:rPr lang="fa-IR" sz="9600" dirty="0" err="1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المللی</a:t>
            </a:r>
            <a:r>
              <a:rPr lang="fa-IR" sz="9600" dirty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 میکرو الکترونیک ایران</a:t>
            </a:r>
            <a:endParaRPr lang="en-US" sz="9600" dirty="0">
              <a:solidFill>
                <a:schemeClr val="bg1"/>
              </a:solidFill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572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CF914-5F13-69C3-786C-84564D63A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CF25170-7CE1-6107-94A4-56CCA1D91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68232"/>
            <a:ext cx="21599525" cy="2723105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0563B2A-3F36-4C6B-CAAA-64D3C6AFAFF8}"/>
              </a:ext>
            </a:extLst>
          </p:cNvPr>
          <p:cNvGrpSpPr/>
          <p:nvPr/>
        </p:nvGrpSpPr>
        <p:grpSpPr>
          <a:xfrm>
            <a:off x="7395609" y="5440368"/>
            <a:ext cx="6948000" cy="26689301"/>
            <a:chOff x="7411599" y="5440368"/>
            <a:chExt cx="6624000" cy="26689301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39159DA4-D761-3288-4CB4-D335C939D29B}"/>
                </a:ext>
              </a:extLst>
            </p:cNvPr>
            <p:cNvSpPr/>
            <p:nvPr/>
          </p:nvSpPr>
          <p:spPr>
            <a:xfrm>
              <a:off x="7411599" y="6640656"/>
              <a:ext cx="6624000" cy="25489013"/>
            </a:xfrm>
            <a:prstGeom prst="roundRect">
              <a:avLst>
                <a:gd name="adj" fmla="val 2462"/>
              </a:avLst>
            </a:prstGeom>
            <a:solidFill>
              <a:schemeClr val="lt1">
                <a:alpha val="4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+mj-cs"/>
              </a:endParaRPr>
            </a:p>
          </p:txBody>
        </p:sp>
        <p:sp>
          <p:nvSpPr>
            <p:cNvPr id="38" name="Rectangle: Top Corners Rounded 37">
              <a:extLst>
                <a:ext uri="{FF2B5EF4-FFF2-40B4-BE49-F238E27FC236}">
                  <a16:creationId xmlns:a16="http://schemas.microsoft.com/office/drawing/2014/main" id="{F0B84533-FFC3-E5D5-581D-46A683A786E4}"/>
                </a:ext>
              </a:extLst>
            </p:cNvPr>
            <p:cNvSpPr/>
            <p:nvPr/>
          </p:nvSpPr>
          <p:spPr>
            <a:xfrm>
              <a:off x="7434459" y="5440368"/>
              <a:ext cx="6583923" cy="1291650"/>
            </a:xfrm>
            <a:prstGeom prst="round2SameRect">
              <a:avLst/>
            </a:prstGeom>
            <a:ln w="762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cs typeface="+mj-cs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E666B22-2EF5-BB5F-545D-874696F544ED}"/>
                </a:ext>
              </a:extLst>
            </p:cNvPr>
            <p:cNvSpPr txBox="1"/>
            <p:nvPr/>
          </p:nvSpPr>
          <p:spPr>
            <a:xfrm>
              <a:off x="7422322" y="5629594"/>
              <a:ext cx="6583923" cy="86177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>
              <a:defPPr>
                <a:defRPr lang="en-US"/>
              </a:defPPr>
              <a:lvl1pPr algn="ctr" rtl="1">
                <a:defRPr sz="5000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en-US" dirty="0"/>
                <a:t>Results and Discussion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EB3304A-92D5-0070-C962-430BA2F95625}"/>
              </a:ext>
            </a:extLst>
          </p:cNvPr>
          <p:cNvGrpSpPr/>
          <p:nvPr/>
        </p:nvGrpSpPr>
        <p:grpSpPr>
          <a:xfrm>
            <a:off x="235718" y="5443084"/>
            <a:ext cx="6971978" cy="26686585"/>
            <a:chOff x="14512168" y="5443084"/>
            <a:chExt cx="6971978" cy="2668658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40E9A3D-AB72-985E-9EC5-3D0D00F65145}"/>
                </a:ext>
              </a:extLst>
            </p:cNvPr>
            <p:cNvGrpSpPr/>
            <p:nvPr/>
          </p:nvGrpSpPr>
          <p:grpSpPr>
            <a:xfrm>
              <a:off x="14512168" y="5443084"/>
              <a:ext cx="6948000" cy="12231746"/>
              <a:chOff x="7411599" y="5440368"/>
              <a:chExt cx="6624000" cy="12231746"/>
            </a:xfrm>
          </p:grpSpPr>
          <p:sp>
            <p:nvSpPr>
              <p:cNvPr id="36" name="Rectangle: Rounded Corners 36">
                <a:extLst>
                  <a:ext uri="{FF2B5EF4-FFF2-40B4-BE49-F238E27FC236}">
                    <a16:creationId xmlns:a16="http://schemas.microsoft.com/office/drawing/2014/main" id="{87F964DA-034E-D728-7E5C-6FF8AC9AC874}"/>
                  </a:ext>
                </a:extLst>
              </p:cNvPr>
              <p:cNvSpPr/>
              <p:nvPr/>
            </p:nvSpPr>
            <p:spPr>
              <a:xfrm>
                <a:off x="7411599" y="6550943"/>
                <a:ext cx="6624000" cy="11121171"/>
              </a:xfrm>
              <a:prstGeom prst="roundRect">
                <a:avLst>
                  <a:gd name="adj" fmla="val 2044"/>
                </a:avLst>
              </a:prstGeom>
              <a:solidFill>
                <a:schemeClr val="lt1">
                  <a:alpha val="45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j-cs"/>
                </a:endParaRPr>
              </a:p>
            </p:txBody>
          </p:sp>
          <p:sp>
            <p:nvSpPr>
              <p:cNvPr id="40" name="Rectangle: Top Corners Rounded 39">
                <a:extLst>
                  <a:ext uri="{FF2B5EF4-FFF2-40B4-BE49-F238E27FC236}">
                    <a16:creationId xmlns:a16="http://schemas.microsoft.com/office/drawing/2014/main" id="{78A913BA-4F47-74AA-E44F-E0F02BB66098}"/>
                  </a:ext>
                </a:extLst>
              </p:cNvPr>
              <p:cNvSpPr/>
              <p:nvPr/>
            </p:nvSpPr>
            <p:spPr>
              <a:xfrm>
                <a:off x="7434459" y="5440368"/>
                <a:ext cx="6583923" cy="1291650"/>
              </a:xfrm>
              <a:prstGeom prst="round2SameRect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j-cs"/>
                </a:endParaRP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58988048-40B8-C29D-DCF7-5EBA28011AE3}"/>
                  </a:ext>
                </a:extLst>
              </p:cNvPr>
              <p:cNvSpPr txBox="1"/>
              <p:nvPr/>
            </p:nvSpPr>
            <p:spPr>
              <a:xfrm>
                <a:off x="7422322" y="5629594"/>
                <a:ext cx="6583923" cy="8617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1">
                <a:spAutoFit/>
              </a:bodyPr>
              <a:lstStyle/>
              <a:p>
                <a:pPr algn="ctr" rtl="1"/>
                <a:r>
                  <a:rPr lang="en-US" sz="5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Abstract</a:t>
                </a:r>
                <a:endParaRPr lang="fa-IR" sz="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4435B9D9-D963-8C3A-6B5D-AF258D3B3082}"/>
                </a:ext>
              </a:extLst>
            </p:cNvPr>
            <p:cNvGrpSpPr/>
            <p:nvPr/>
          </p:nvGrpSpPr>
          <p:grpSpPr>
            <a:xfrm>
              <a:off x="14536146" y="17860174"/>
              <a:ext cx="6948000" cy="14269495"/>
              <a:chOff x="7411599" y="5440368"/>
              <a:chExt cx="6624000" cy="14269495"/>
            </a:xfrm>
          </p:grpSpPr>
          <p:sp>
            <p:nvSpPr>
              <p:cNvPr id="48" name="Rectangle: Rounded Corners 36">
                <a:extLst>
                  <a:ext uri="{FF2B5EF4-FFF2-40B4-BE49-F238E27FC236}">
                    <a16:creationId xmlns:a16="http://schemas.microsoft.com/office/drawing/2014/main" id="{38DE83D2-A441-BEB4-C60F-31D0B09C07D1}"/>
                  </a:ext>
                </a:extLst>
              </p:cNvPr>
              <p:cNvSpPr/>
              <p:nvPr/>
            </p:nvSpPr>
            <p:spPr>
              <a:xfrm>
                <a:off x="7411599" y="6536773"/>
                <a:ext cx="6624000" cy="13173090"/>
              </a:xfrm>
              <a:prstGeom prst="roundRect">
                <a:avLst>
                  <a:gd name="adj" fmla="val 2880"/>
                </a:avLst>
              </a:prstGeom>
              <a:solidFill>
                <a:schemeClr val="lt1">
                  <a:alpha val="45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j-cs"/>
                </a:endParaRPr>
              </a:p>
            </p:txBody>
          </p:sp>
          <p:sp>
            <p:nvSpPr>
              <p:cNvPr id="49" name="Rectangle: Top Corners Rounded 48">
                <a:extLst>
                  <a:ext uri="{FF2B5EF4-FFF2-40B4-BE49-F238E27FC236}">
                    <a16:creationId xmlns:a16="http://schemas.microsoft.com/office/drawing/2014/main" id="{E75D49AA-28A1-B9DF-9D3A-2B9241638650}"/>
                  </a:ext>
                </a:extLst>
              </p:cNvPr>
              <p:cNvSpPr/>
              <p:nvPr/>
            </p:nvSpPr>
            <p:spPr>
              <a:xfrm>
                <a:off x="7434459" y="5440368"/>
                <a:ext cx="6583923" cy="1291650"/>
              </a:xfrm>
              <a:prstGeom prst="round2SameRect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j-cs"/>
                </a:endParaRP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796318B-25C8-DF03-C941-66A9C1ADCCEB}"/>
                  </a:ext>
                </a:extLst>
              </p:cNvPr>
              <p:cNvSpPr txBox="1"/>
              <p:nvPr/>
            </p:nvSpPr>
            <p:spPr>
              <a:xfrm>
                <a:off x="7422322" y="5629594"/>
                <a:ext cx="6583923" cy="8617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1">
                <a:spAutoFit/>
              </a:bodyPr>
              <a:lstStyle/>
              <a:p>
                <a:pPr algn="ctr" rtl="1"/>
                <a:r>
                  <a:rPr lang="en-US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Introduction</a:t>
                </a:r>
                <a:endParaRPr lang="fa-IR" sz="5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8721AD-0853-FECF-2DDA-3BE0C955E6A5}"/>
              </a:ext>
            </a:extLst>
          </p:cNvPr>
          <p:cNvGrpSpPr/>
          <p:nvPr/>
        </p:nvGrpSpPr>
        <p:grpSpPr>
          <a:xfrm>
            <a:off x="14507772" y="5440369"/>
            <a:ext cx="6948000" cy="26689300"/>
            <a:chOff x="260817" y="5440369"/>
            <a:chExt cx="6948000" cy="26689300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982F2D80-F9A0-2541-EC87-DD3722E9FF2A}"/>
                </a:ext>
              </a:extLst>
            </p:cNvPr>
            <p:cNvSpPr/>
            <p:nvPr/>
          </p:nvSpPr>
          <p:spPr>
            <a:xfrm>
              <a:off x="291700" y="5440369"/>
              <a:ext cx="6875079" cy="9179574"/>
            </a:xfrm>
            <a:prstGeom prst="roundRect">
              <a:avLst>
                <a:gd name="adj" fmla="val 3152"/>
              </a:avLst>
            </a:prstGeom>
            <a:solidFill>
              <a:schemeClr val="lt1">
                <a:alpha val="4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5000" dirty="0">
                <a:cs typeface="+mj-cs"/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6E410D19-2AB9-8C69-36C8-E7E2E5237464}"/>
                </a:ext>
              </a:extLst>
            </p:cNvPr>
            <p:cNvGrpSpPr/>
            <p:nvPr/>
          </p:nvGrpSpPr>
          <p:grpSpPr>
            <a:xfrm>
              <a:off x="260817" y="14809168"/>
              <a:ext cx="6936753" cy="8366467"/>
              <a:chOff x="7422322" y="5440368"/>
              <a:chExt cx="6613277" cy="8366467"/>
            </a:xfrm>
          </p:grpSpPr>
          <p:sp>
            <p:nvSpPr>
              <p:cNvPr id="55" name="Rectangle: Rounded Corners 36">
                <a:extLst>
                  <a:ext uri="{FF2B5EF4-FFF2-40B4-BE49-F238E27FC236}">
                    <a16:creationId xmlns:a16="http://schemas.microsoft.com/office/drawing/2014/main" id="{36F0CD96-2BBC-CD87-636C-525E9CC367C1}"/>
                  </a:ext>
                </a:extLst>
              </p:cNvPr>
              <p:cNvSpPr/>
              <p:nvPr/>
            </p:nvSpPr>
            <p:spPr>
              <a:xfrm>
                <a:off x="7451675" y="6518689"/>
                <a:ext cx="6583924" cy="7288146"/>
              </a:xfrm>
              <a:prstGeom prst="roundRect">
                <a:avLst>
                  <a:gd name="adj" fmla="val 2253"/>
                </a:avLst>
              </a:prstGeom>
              <a:solidFill>
                <a:schemeClr val="lt1">
                  <a:alpha val="45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j-cs"/>
                </a:endParaRPr>
              </a:p>
            </p:txBody>
          </p:sp>
          <p:sp>
            <p:nvSpPr>
              <p:cNvPr id="56" name="Rectangle: Top Corners Rounded 55">
                <a:extLst>
                  <a:ext uri="{FF2B5EF4-FFF2-40B4-BE49-F238E27FC236}">
                    <a16:creationId xmlns:a16="http://schemas.microsoft.com/office/drawing/2014/main" id="{73F1E23F-27C3-03DA-53C7-A07B5F0556E8}"/>
                  </a:ext>
                </a:extLst>
              </p:cNvPr>
              <p:cNvSpPr/>
              <p:nvPr/>
            </p:nvSpPr>
            <p:spPr>
              <a:xfrm>
                <a:off x="7451765" y="5440368"/>
                <a:ext cx="6566617" cy="1291650"/>
              </a:xfrm>
              <a:prstGeom prst="round2SameRect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j-cs"/>
                </a:endParaRPr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5B5A5A8-50EE-C95E-3BDE-06B0EC26DFC7}"/>
                  </a:ext>
                </a:extLst>
              </p:cNvPr>
              <p:cNvSpPr txBox="1"/>
              <p:nvPr/>
            </p:nvSpPr>
            <p:spPr>
              <a:xfrm>
                <a:off x="7422322" y="5629594"/>
                <a:ext cx="6583923" cy="8617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1">
                <a:spAutoFit/>
              </a:bodyPr>
              <a:lstStyle/>
              <a:p>
                <a:pPr algn="ctr" rtl="1"/>
                <a:r>
                  <a:rPr lang="en-US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Conclusion</a:t>
                </a:r>
              </a:p>
            </p:txBody>
          </p: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FAA0834-0E61-F08B-EF81-8EA864234743}"/>
                </a:ext>
              </a:extLst>
            </p:cNvPr>
            <p:cNvGrpSpPr/>
            <p:nvPr/>
          </p:nvGrpSpPr>
          <p:grpSpPr>
            <a:xfrm>
              <a:off x="272064" y="23391610"/>
              <a:ext cx="6936753" cy="8738059"/>
              <a:chOff x="7422322" y="5440368"/>
              <a:chExt cx="6613277" cy="8738059"/>
            </a:xfrm>
          </p:grpSpPr>
          <p:sp>
            <p:nvSpPr>
              <p:cNvPr id="60" name="Rectangle: Rounded Corners 36">
                <a:extLst>
                  <a:ext uri="{FF2B5EF4-FFF2-40B4-BE49-F238E27FC236}">
                    <a16:creationId xmlns:a16="http://schemas.microsoft.com/office/drawing/2014/main" id="{AD961F8E-4E05-1AA7-3A94-758856D2C9D3}"/>
                  </a:ext>
                </a:extLst>
              </p:cNvPr>
              <p:cNvSpPr/>
              <p:nvPr/>
            </p:nvSpPr>
            <p:spPr>
              <a:xfrm>
                <a:off x="7440951" y="6491368"/>
                <a:ext cx="6594648" cy="7687059"/>
              </a:xfrm>
              <a:prstGeom prst="roundRect">
                <a:avLst>
                  <a:gd name="adj" fmla="val 2462"/>
                </a:avLst>
              </a:prstGeom>
              <a:solidFill>
                <a:schemeClr val="lt1">
                  <a:alpha val="45000"/>
                </a:schemeClr>
              </a:solidFill>
              <a:ln w="381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j-cs"/>
                </a:endParaRPr>
              </a:p>
            </p:txBody>
          </p:sp>
          <p:sp>
            <p:nvSpPr>
              <p:cNvPr id="61" name="Rectangle: Top Corners Rounded 60">
                <a:extLst>
                  <a:ext uri="{FF2B5EF4-FFF2-40B4-BE49-F238E27FC236}">
                    <a16:creationId xmlns:a16="http://schemas.microsoft.com/office/drawing/2014/main" id="{151760A5-85A9-0837-E8AD-2050689C9E83}"/>
                  </a:ext>
                </a:extLst>
              </p:cNvPr>
              <p:cNvSpPr/>
              <p:nvPr/>
            </p:nvSpPr>
            <p:spPr>
              <a:xfrm>
                <a:off x="7440953" y="5440368"/>
                <a:ext cx="6577429" cy="1291650"/>
              </a:xfrm>
              <a:prstGeom prst="round2SameRect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cs typeface="+mj-cs"/>
                </a:endParaRP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5D2F8EAF-01F4-385D-5EAE-78D25045F3E7}"/>
                  </a:ext>
                </a:extLst>
              </p:cNvPr>
              <p:cNvSpPr txBox="1"/>
              <p:nvPr/>
            </p:nvSpPr>
            <p:spPr>
              <a:xfrm>
                <a:off x="7422322" y="5629594"/>
                <a:ext cx="6583923" cy="8617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 anchorCtr="1">
                <a:spAutoFit/>
              </a:bodyPr>
              <a:lstStyle/>
              <a:p>
                <a:pPr algn="ctr" rtl="1"/>
                <a:r>
                  <a:rPr lang="en-US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References</a:t>
                </a:r>
              </a:p>
            </p:txBody>
          </p:sp>
        </p:grpSp>
      </p:grpSp>
      <p:pic>
        <p:nvPicPr>
          <p:cNvPr id="6" name="Picture 2">
            <a:extLst>
              <a:ext uri="{FF2B5EF4-FFF2-40B4-BE49-F238E27FC236}">
                <a16:creationId xmlns:a16="http://schemas.microsoft.com/office/drawing/2014/main" id="{20ADB803-2046-2457-6E54-47A53D5992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400000">
            <a:off x="8161156" y="-8162746"/>
            <a:ext cx="5277210" cy="21599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4E7ED"/>
                  </a:outerShdw>
                </a:effectLst>
              </a14:hiddenEffects>
            </a:ext>
          </a:extLst>
        </p:spPr>
      </p:pic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8C65E06-3EBC-BB7C-F4F9-93EB263D460B}"/>
              </a:ext>
            </a:extLst>
          </p:cNvPr>
          <p:cNvSpPr/>
          <p:nvPr/>
        </p:nvSpPr>
        <p:spPr>
          <a:xfrm>
            <a:off x="2021305" y="2726648"/>
            <a:ext cx="17958255" cy="2396179"/>
          </a:xfrm>
          <a:prstGeom prst="roundRect">
            <a:avLst/>
          </a:prstGeom>
          <a:solidFill>
            <a:schemeClr val="lt1">
              <a:alpha val="86000"/>
            </a:schemeClr>
          </a:solidFill>
          <a:ln w="1047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cs typeface="+mj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5E1224-D281-8A30-4987-5419B8A0F2C5}"/>
              </a:ext>
            </a:extLst>
          </p:cNvPr>
          <p:cNvSpPr txBox="1"/>
          <p:nvPr/>
        </p:nvSpPr>
        <p:spPr>
          <a:xfrm>
            <a:off x="2000432" y="3286253"/>
            <a:ext cx="18000000" cy="150810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 rtl="1"/>
            <a:r>
              <a:rPr lang="en-US" sz="6000" b="1" dirty="0">
                <a:latin typeface="Times New Roman" panose="02020603050405020304" pitchFamily="18" charset="0"/>
                <a:cs typeface="+mj-cs"/>
              </a:rPr>
              <a:t>Title (Times New Roman 60-Bold)</a:t>
            </a:r>
            <a:endParaRPr lang="fa-IR" sz="5000" b="1" dirty="0">
              <a:latin typeface="Times New Roman" panose="02020603050405020304" pitchFamily="18" charset="0"/>
              <a:cs typeface="+mj-cs"/>
            </a:endParaRPr>
          </a:p>
          <a:p>
            <a:pPr algn="ctr" rtl="1"/>
            <a:r>
              <a:rPr lang="en-US" sz="3000" dirty="0">
                <a:latin typeface="Times New Roman" panose="02020603050405020304" pitchFamily="18" charset="0"/>
                <a:cs typeface="+mj-cs"/>
              </a:rPr>
              <a:t>Authors and Affiliations (Times New Roman 30)</a:t>
            </a:r>
            <a:endParaRPr lang="fa-IR" sz="3000" dirty="0">
              <a:latin typeface="Times New Roman" panose="02020603050405020304" pitchFamily="18" charset="0"/>
              <a:cs typeface="+mj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4D370-6AC7-C404-55A1-8EDC49421383}"/>
              </a:ext>
            </a:extLst>
          </p:cNvPr>
          <p:cNvSpPr/>
          <p:nvPr/>
        </p:nvSpPr>
        <p:spPr>
          <a:xfrm>
            <a:off x="458151" y="301907"/>
            <a:ext cx="2302821" cy="2302821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330" y="-1165192"/>
            <a:ext cx="3899415" cy="55157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2967" y="-1291111"/>
            <a:ext cx="3876675" cy="54835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760972" y="663128"/>
                <a:ext cx="15758080" cy="21418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6600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en-US" sz="6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sz="6600" dirty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 Iranian International Conference on </a:t>
                </a:r>
              </a:p>
              <a:p>
                <a:pPr algn="ctr"/>
                <a:r>
                  <a:rPr lang="en-US" sz="6600" dirty="0" err="1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MicroElectronics</a:t>
                </a:r>
                <a:endParaRPr lang="en-US" sz="66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0972" y="663128"/>
                <a:ext cx="15758080" cy="2141805"/>
              </a:xfrm>
              <a:prstGeom prst="rect">
                <a:avLst/>
              </a:prstGeom>
              <a:blipFill>
                <a:blip r:embed="rId6"/>
                <a:stretch>
                  <a:fillRect t="-9402" b="-207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4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60E51FF-8D21-4FAD-B1AB-7781F4AA698A}"/>
              </a:ext>
            </a:extLst>
          </p:cNvPr>
          <p:cNvSpPr txBox="1">
            <a:spLocks/>
          </p:cNvSpPr>
          <p:nvPr/>
        </p:nvSpPr>
        <p:spPr>
          <a:xfrm>
            <a:off x="1152278" y="3888657"/>
            <a:ext cx="19442430" cy="2138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39999" indent="-539999" algn="l" defTabSz="2159996" rtl="0" eaLnBrk="1" latinLnBrk="0" hangingPunct="1">
              <a:lnSpc>
                <a:spcPct val="90000"/>
              </a:lnSpc>
              <a:spcBef>
                <a:spcPts val="2362"/>
              </a:spcBef>
              <a:buFont typeface="Arial" panose="020B0604020202020204" pitchFamily="34" charset="0"/>
              <a:buChar char="•"/>
              <a:defRPr sz="661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699995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77999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59990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939988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19986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099984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179982" indent="-539999" algn="l" defTabSz="2159996" rtl="0" eaLnBrk="1" latinLnBrk="0" hangingPunct="1">
              <a:lnSpc>
                <a:spcPct val="90000"/>
              </a:lnSpc>
              <a:spcBef>
                <a:spcPts val="1181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6000" dirty="0">
                <a:cs typeface="B Nazanin" panose="00000400000000000000" pitchFamily="2" charset="-78"/>
              </a:rPr>
              <a:t>به استحضار شرکت کنندگان عزیز می رساند فرمت استاندارد برای پوستر </a:t>
            </a:r>
            <a:r>
              <a:rPr lang="fa-IR" sz="6000">
                <a:cs typeface="B Nazanin" panose="00000400000000000000" pitchFamily="2" charset="-78"/>
              </a:rPr>
              <a:t>در هفتمین </a:t>
            </a:r>
            <a:r>
              <a:rPr lang="fa-IR" sz="6000" dirty="0">
                <a:cs typeface="B Nazanin" panose="00000400000000000000" pitchFamily="2" charset="-78"/>
              </a:rPr>
              <a:t>کنفرانس بین المللی میکروالکترونیک ایران به شرح زیر است:</a:t>
            </a:r>
          </a:p>
          <a:p>
            <a:pPr algn="r" rtl="1"/>
            <a:endParaRPr lang="fa-IR" sz="6000" dirty="0">
              <a:cs typeface="B Nazanin" panose="00000400000000000000" pitchFamily="2" charset="-78"/>
            </a:endParaRPr>
          </a:p>
          <a:p>
            <a:pPr algn="r" rtl="1"/>
            <a:r>
              <a:rPr lang="fa-IR" sz="6000" dirty="0">
                <a:cs typeface="B Nazanin" panose="00000400000000000000" pitchFamily="2" charset="-78"/>
              </a:rPr>
              <a:t>اندازه پوستر باید 60 در 90 سانتیمتر باشد.</a:t>
            </a:r>
          </a:p>
          <a:p>
            <a:pPr algn="r" rtl="1"/>
            <a:endParaRPr lang="fa-IR" sz="6000" dirty="0">
              <a:cs typeface="B Nazanin" panose="00000400000000000000" pitchFamily="2" charset="-78"/>
            </a:endParaRPr>
          </a:p>
          <a:p>
            <a:pPr algn="r" rtl="1"/>
            <a:r>
              <a:rPr lang="fa-IR" sz="6000" dirty="0">
                <a:cs typeface="B Nazanin" panose="00000400000000000000" pitchFamily="2" charset="-78"/>
              </a:rPr>
              <a:t>پوستر باید تمام رنگی باشد.</a:t>
            </a:r>
          </a:p>
          <a:p>
            <a:pPr algn="r" rtl="1"/>
            <a:r>
              <a:rPr lang="fa-IR" sz="6000" dirty="0">
                <a:cs typeface="B Nazanin" panose="00000400000000000000" pitchFamily="2" charset="-78"/>
              </a:rPr>
              <a:t>متناسب با زبان مقاله یکی از دو فرمت فارسی یا انگلیسی را انتخاب نمایید.</a:t>
            </a:r>
          </a:p>
          <a:p>
            <a:pPr algn="r" rtl="1"/>
            <a:endParaRPr lang="fa-IR" sz="6000" dirty="0">
              <a:cs typeface="B Nazanin" panose="00000400000000000000" pitchFamily="2" charset="-78"/>
            </a:endParaRPr>
          </a:p>
          <a:p>
            <a:pPr algn="r" rtl="1"/>
            <a:r>
              <a:rPr lang="fa-IR" sz="6000" dirty="0">
                <a:cs typeface="B Nazanin" panose="00000400000000000000" pitchFamily="2" charset="-78"/>
              </a:rPr>
              <a:t>تمامی فونت ها باید بر اساس استاندارد تعیین شده در فرمت فارسی بی نازنین 50 و در فرمت انگلیسی </a:t>
            </a:r>
            <a:r>
              <a:rPr lang="en-US" sz="6000" dirty="0">
                <a:cs typeface="B Nazanin" panose="00000400000000000000" pitchFamily="2" charset="-78"/>
              </a:rPr>
              <a:t>Times New Roman</a:t>
            </a:r>
            <a:r>
              <a:rPr lang="fa-IR" sz="6000" dirty="0">
                <a:cs typeface="B Nazanin" panose="00000400000000000000" pitchFamily="2" charset="-78"/>
              </a:rPr>
              <a:t> 50 باشد.</a:t>
            </a:r>
          </a:p>
          <a:p>
            <a:pPr algn="r" rtl="1"/>
            <a:r>
              <a:rPr lang="fa-IR" sz="6000" dirty="0">
                <a:cs typeface="B Nazanin" panose="00000400000000000000" pitchFamily="2" charset="-78"/>
              </a:rPr>
              <a:t>برای شروع تایپ کردن در کادرهایی که بین تیتر ها قرار دارند یک </a:t>
            </a:r>
            <a:r>
              <a:rPr lang="en-US" sz="6000" dirty="0">
                <a:cs typeface="B Nazanin" panose="00000400000000000000" pitchFamily="2" charset="-78"/>
              </a:rPr>
              <a:t>Text Box</a:t>
            </a:r>
            <a:r>
              <a:rPr lang="fa-IR" sz="6000" dirty="0">
                <a:cs typeface="B Nazanin" panose="00000400000000000000" pitchFamily="2" charset="-78"/>
              </a:rPr>
              <a:t> باز کنید و با توجه به فونت های استاندارد متن خود را وارد کنید.</a:t>
            </a:r>
          </a:p>
          <a:p>
            <a:pPr algn="r" rtl="1"/>
            <a:r>
              <a:rPr lang="fa-IR" sz="6000" dirty="0">
                <a:cs typeface="B Nazanin" panose="00000400000000000000" pitchFamily="2" charset="-78"/>
              </a:rPr>
              <a:t>خواهشمندیم طرح پوستر را مطالعه کرده و اندازه ها و فونت ها را قبل از چاپ بررسی کنید.</a:t>
            </a:r>
          </a:p>
          <a:p>
            <a:pPr algn="r" rtl="1"/>
            <a:r>
              <a:rPr lang="fa-IR" sz="6000" dirty="0">
                <a:cs typeface="B Nazanin" panose="00000400000000000000" pitchFamily="2" charset="-78"/>
              </a:rPr>
              <a:t>پس از پایان طراحی پوستر این اسلاید را پاک کنید.</a:t>
            </a:r>
          </a:p>
        </p:txBody>
      </p:sp>
    </p:spTree>
    <p:extLst>
      <p:ext uri="{BB962C8B-B14F-4D97-AF65-F5344CB8AC3E}">
        <p14:creationId xmlns:p14="http://schemas.microsoft.com/office/powerpoint/2010/main" val="3885207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217</Words>
  <Application>Microsoft Office PowerPoint</Application>
  <PresentationFormat>Custom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Samiye</dc:creator>
  <cp:lastModifiedBy>Guest User</cp:lastModifiedBy>
  <cp:revision>34</cp:revision>
  <dcterms:created xsi:type="dcterms:W3CDTF">2024-10-18T08:19:43Z</dcterms:created>
  <dcterms:modified xsi:type="dcterms:W3CDTF">2025-08-12T05:33:36Z</dcterms:modified>
</cp:coreProperties>
</file>