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061" autoAdjust="0"/>
  </p:normalViewPr>
  <p:slideViewPr>
    <p:cSldViewPr snapToGrid="0">
      <p:cViewPr varScale="1">
        <p:scale>
          <a:sx n="13" d="100"/>
          <a:sy n="13" d="100"/>
        </p:scale>
        <p:origin x="27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9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EB51-59D3-4D17-96E5-9B8B6C16C44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C4B4-B104-485F-AE1B-33E707EF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7B34-AC00-4E54-9286-971CD6FF6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12A53-F8EE-4994-822C-22A961C0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38419"/>
            <a:ext cx="21599525" cy="304608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AB15DC-2E7D-4209-ADFA-9CF636E2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92"/>
          <a:stretch>
            <a:fillRect/>
          </a:stretch>
        </p:blipFill>
        <p:spPr bwMode="auto">
          <a:xfrm rot="5400000">
            <a:off x="8161952" y="-8161952"/>
            <a:ext cx="5277210" cy="2159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115BFEC-AA86-48CD-8868-71E72A11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37" y="206203"/>
            <a:ext cx="2115288" cy="24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C187F-EA7C-4B77-A208-A4EA07846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5" y="114807"/>
            <a:ext cx="14408674" cy="26770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0F894-3210-4B14-B907-91F147DD213F}"/>
              </a:ext>
            </a:extLst>
          </p:cNvPr>
          <p:cNvSpPr/>
          <p:nvPr/>
        </p:nvSpPr>
        <p:spPr>
          <a:xfrm>
            <a:off x="2021305" y="2726648"/>
            <a:ext cx="17958255" cy="2396179"/>
          </a:xfrm>
          <a:prstGeom prst="roundRect">
            <a:avLst/>
          </a:prstGeom>
          <a:solidFill>
            <a:schemeClr val="lt1">
              <a:alpha val="86000"/>
            </a:schemeClr>
          </a:solidFill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94C90B-CDC5-4951-9077-BFA5255E448E}"/>
              </a:ext>
            </a:extLst>
          </p:cNvPr>
          <p:cNvSpPr txBox="1"/>
          <p:nvPr/>
        </p:nvSpPr>
        <p:spPr>
          <a:xfrm>
            <a:off x="2000432" y="3240087"/>
            <a:ext cx="180000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5000" dirty="0">
                <a:cs typeface="B Homa" panose="00000400000000000000" pitchFamily="2" charset="-78"/>
              </a:rPr>
              <a:t>عنوان مقاله (بی هما 50)</a:t>
            </a:r>
          </a:p>
          <a:p>
            <a:pPr algn="ctr" rtl="1"/>
            <a:endParaRPr lang="fa-IR" dirty="0"/>
          </a:p>
          <a:p>
            <a:pPr algn="ctr" rtl="1"/>
            <a:r>
              <a:rPr lang="fa-IR" sz="3000" dirty="0">
                <a:cs typeface="B Nazanin" panose="00000400000000000000" pitchFamily="2" charset="-78"/>
              </a:rPr>
              <a:t>نویسندگان و موسسه/دانشگاه (بی نازنین 30)</a:t>
            </a:r>
            <a:endParaRPr lang="en-US" sz="3000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8F42DB-DBDB-FFDC-6CCE-E07F66B79896}"/>
              </a:ext>
            </a:extLst>
          </p:cNvPr>
          <p:cNvGrpSpPr/>
          <p:nvPr/>
        </p:nvGrpSpPr>
        <p:grpSpPr>
          <a:xfrm>
            <a:off x="7395609" y="5440368"/>
            <a:ext cx="6948000" cy="26689301"/>
            <a:chOff x="7411599" y="5440368"/>
            <a:chExt cx="6624000" cy="2668930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25E9147-0CEC-4334-A952-6A2FE8567532}"/>
                </a:ext>
              </a:extLst>
            </p:cNvPr>
            <p:cNvSpPr/>
            <p:nvPr/>
          </p:nvSpPr>
          <p:spPr>
            <a:xfrm>
              <a:off x="7411599" y="6640656"/>
              <a:ext cx="6624000" cy="25489013"/>
            </a:xfrm>
            <a:prstGeom prst="roundRect">
              <a:avLst>
                <a:gd name="adj" fmla="val 2462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EE9A375E-F403-432D-8C93-DEB36B329ED9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E3EAFA-B86D-4552-A4DE-7773A99B699D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5000" dirty="0">
                  <a:cs typeface="B Nazanin" panose="00000400000000000000" pitchFamily="2" charset="-78"/>
                </a:rPr>
                <a:t>بحث و نتایج (بی نازنین 50)</a:t>
              </a:r>
              <a:endParaRPr lang="en-US" sz="5000" dirty="0">
                <a:cs typeface="B Nazanin" panose="00000400000000000000" pitchFamily="2" charset="-78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E3FCDFE-998C-4A69-ADAD-643BB71CA70F}"/>
              </a:ext>
            </a:extLst>
          </p:cNvPr>
          <p:cNvSpPr/>
          <p:nvPr/>
        </p:nvSpPr>
        <p:spPr>
          <a:xfrm>
            <a:off x="291700" y="5440369"/>
            <a:ext cx="6875079" cy="9179574"/>
          </a:xfrm>
          <a:prstGeom prst="roundRect">
            <a:avLst>
              <a:gd name="adj" fmla="val 3152"/>
            </a:avLst>
          </a:prstGeom>
          <a:solidFill>
            <a:schemeClr val="lt1">
              <a:alpha val="4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0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1345FF-B6D4-DB55-1B1A-B3DFCF408E0F}"/>
              </a:ext>
            </a:extLst>
          </p:cNvPr>
          <p:cNvSpPr/>
          <p:nvPr/>
        </p:nvSpPr>
        <p:spPr>
          <a:xfrm>
            <a:off x="458151" y="301907"/>
            <a:ext cx="2302821" cy="23028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04F255-1A82-4065-A1D8-0BAF055E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6" y="269619"/>
            <a:ext cx="2367398" cy="23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C71DAB9-22AF-08BE-F258-F2401E356F3B}"/>
              </a:ext>
            </a:extLst>
          </p:cNvPr>
          <p:cNvGrpSpPr/>
          <p:nvPr/>
        </p:nvGrpSpPr>
        <p:grpSpPr>
          <a:xfrm>
            <a:off x="14512168" y="5443084"/>
            <a:ext cx="6948000" cy="12231746"/>
            <a:chOff x="7411599" y="5440368"/>
            <a:chExt cx="6624000" cy="12231746"/>
          </a:xfrm>
        </p:grpSpPr>
        <p:sp>
          <p:nvSpPr>
            <p:cNvPr id="36" name="Rectangle: Rounded Corners 36">
              <a:extLst>
                <a:ext uri="{FF2B5EF4-FFF2-40B4-BE49-F238E27FC236}">
                  <a16:creationId xmlns:a16="http://schemas.microsoft.com/office/drawing/2014/main" id="{8C207102-F4DE-B28C-4B68-D873B7A1C039}"/>
                </a:ext>
              </a:extLst>
            </p:cNvPr>
            <p:cNvSpPr/>
            <p:nvPr/>
          </p:nvSpPr>
          <p:spPr>
            <a:xfrm>
              <a:off x="7411599" y="6550943"/>
              <a:ext cx="6624000" cy="11121171"/>
            </a:xfrm>
            <a:prstGeom prst="roundRect">
              <a:avLst>
                <a:gd name="adj" fmla="val 2044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95792846-4FDC-C099-B282-5520A332F252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9A97DC-EFF7-CE43-2BEA-6D111F93D271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5000" dirty="0">
                  <a:cs typeface="B Nazanin" panose="00000400000000000000" pitchFamily="2" charset="-78"/>
                </a:rPr>
                <a:t>چکیده (بی نازنین 50)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3275E0-A2B5-80D8-1EF3-559FC89AA04E}"/>
              </a:ext>
            </a:extLst>
          </p:cNvPr>
          <p:cNvGrpSpPr/>
          <p:nvPr/>
        </p:nvGrpSpPr>
        <p:grpSpPr>
          <a:xfrm>
            <a:off x="14536146" y="17860174"/>
            <a:ext cx="6948000" cy="14269495"/>
            <a:chOff x="7411599" y="5440368"/>
            <a:chExt cx="6624000" cy="14269495"/>
          </a:xfrm>
        </p:grpSpPr>
        <p:sp>
          <p:nvSpPr>
            <p:cNvPr id="48" name="Rectangle: Rounded Corners 36">
              <a:extLst>
                <a:ext uri="{FF2B5EF4-FFF2-40B4-BE49-F238E27FC236}">
                  <a16:creationId xmlns:a16="http://schemas.microsoft.com/office/drawing/2014/main" id="{6FF109D6-10BC-E26E-5732-38FA321DA9D6}"/>
                </a:ext>
              </a:extLst>
            </p:cNvPr>
            <p:cNvSpPr/>
            <p:nvPr/>
          </p:nvSpPr>
          <p:spPr>
            <a:xfrm>
              <a:off x="7411599" y="6536773"/>
              <a:ext cx="6624000" cy="13173090"/>
            </a:xfrm>
            <a:prstGeom prst="roundRect">
              <a:avLst>
                <a:gd name="adj" fmla="val 2880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0EEEB397-E439-59F2-7C2D-D3E0A89BC054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342198-81D0-3581-6CD1-9B15CC8C94E9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5000" dirty="0">
                  <a:cs typeface="B Nazanin" panose="00000400000000000000" pitchFamily="2" charset="-78"/>
                </a:rPr>
                <a:t>مقدمه (بی نازنین 50)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1D8901-1C02-8EA2-4728-8B3410EA24ED}"/>
              </a:ext>
            </a:extLst>
          </p:cNvPr>
          <p:cNvGrpSpPr/>
          <p:nvPr/>
        </p:nvGrpSpPr>
        <p:grpSpPr>
          <a:xfrm>
            <a:off x="249569" y="14809168"/>
            <a:ext cx="6948000" cy="8366467"/>
            <a:chOff x="7411599" y="5440368"/>
            <a:chExt cx="6624000" cy="8366467"/>
          </a:xfrm>
        </p:grpSpPr>
        <p:sp>
          <p:nvSpPr>
            <p:cNvPr id="55" name="Rectangle: Rounded Corners 36">
              <a:extLst>
                <a:ext uri="{FF2B5EF4-FFF2-40B4-BE49-F238E27FC236}">
                  <a16:creationId xmlns:a16="http://schemas.microsoft.com/office/drawing/2014/main" id="{28E64547-B455-35F1-616F-7EAABA6EB423}"/>
                </a:ext>
              </a:extLst>
            </p:cNvPr>
            <p:cNvSpPr/>
            <p:nvPr/>
          </p:nvSpPr>
          <p:spPr>
            <a:xfrm>
              <a:off x="7411599" y="6518689"/>
              <a:ext cx="6624000" cy="7288146"/>
            </a:xfrm>
            <a:prstGeom prst="roundRect">
              <a:avLst>
                <a:gd name="adj" fmla="val 2253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EEF715F8-4F8B-D6B7-BDD1-546718E9CE08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EDFF5C-5D3E-FFBB-6CD2-44706A460CFB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5000" dirty="0">
                  <a:cs typeface="B Nazanin" panose="00000400000000000000" pitchFamily="2" charset="-78"/>
                </a:rPr>
                <a:t>نتیجه گیری (بی نازنین 50)</a:t>
              </a:r>
              <a:endParaRPr lang="en-US" sz="50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6DB7DC-111B-C09C-CE1D-2DECA0467E0B}"/>
              </a:ext>
            </a:extLst>
          </p:cNvPr>
          <p:cNvGrpSpPr/>
          <p:nvPr/>
        </p:nvGrpSpPr>
        <p:grpSpPr>
          <a:xfrm>
            <a:off x="260816" y="23391610"/>
            <a:ext cx="6948000" cy="8738059"/>
            <a:chOff x="7411599" y="5440368"/>
            <a:chExt cx="6624000" cy="8738059"/>
          </a:xfrm>
        </p:grpSpPr>
        <p:sp>
          <p:nvSpPr>
            <p:cNvPr id="60" name="Rectangle: Rounded Corners 36">
              <a:extLst>
                <a:ext uri="{FF2B5EF4-FFF2-40B4-BE49-F238E27FC236}">
                  <a16:creationId xmlns:a16="http://schemas.microsoft.com/office/drawing/2014/main" id="{780522A3-B113-BF9E-AEAB-7C57D6510EFB}"/>
                </a:ext>
              </a:extLst>
            </p:cNvPr>
            <p:cNvSpPr/>
            <p:nvPr/>
          </p:nvSpPr>
          <p:spPr>
            <a:xfrm>
              <a:off x="7411599" y="6491368"/>
              <a:ext cx="6624000" cy="7687059"/>
            </a:xfrm>
            <a:prstGeom prst="roundRect">
              <a:avLst>
                <a:gd name="adj" fmla="val 2462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57C60C0C-A855-BC82-02D7-2A5B7ECD5FE2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0F7B0F9-7EEC-A4ED-DEE7-F057A8B6C8EF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 rtl="1"/>
              <a:r>
                <a:rPr lang="fa-IR" sz="5000" dirty="0">
                  <a:cs typeface="B Nazanin" panose="00000400000000000000" pitchFamily="2" charset="-78"/>
                </a:rPr>
                <a:t>مراجع (بی نازنین 50)</a:t>
              </a:r>
              <a:endParaRPr lang="en-US" sz="50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72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F914-5F13-69C3-786C-84564D63A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884B-5777-0F83-27C2-A1A97A2BA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25170-7CE1-6107-94A4-56CCA1D9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38419"/>
            <a:ext cx="21599525" cy="304608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563B2A-3F36-4C6B-CAAA-64D3C6AFAFF8}"/>
              </a:ext>
            </a:extLst>
          </p:cNvPr>
          <p:cNvGrpSpPr/>
          <p:nvPr/>
        </p:nvGrpSpPr>
        <p:grpSpPr>
          <a:xfrm>
            <a:off x="7395609" y="5440368"/>
            <a:ext cx="6948000" cy="26689301"/>
            <a:chOff x="7411599" y="5440368"/>
            <a:chExt cx="6624000" cy="2668930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9159DA4-D761-3288-4CB4-D335C939D29B}"/>
                </a:ext>
              </a:extLst>
            </p:cNvPr>
            <p:cNvSpPr/>
            <p:nvPr/>
          </p:nvSpPr>
          <p:spPr>
            <a:xfrm>
              <a:off x="7411599" y="6640656"/>
              <a:ext cx="6624000" cy="25489013"/>
            </a:xfrm>
            <a:prstGeom prst="roundRect">
              <a:avLst>
                <a:gd name="adj" fmla="val 2462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j-cs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F0B84533-FFC3-E5D5-581D-46A683A786E4}"/>
                </a:ext>
              </a:extLst>
            </p:cNvPr>
            <p:cNvSpPr/>
            <p:nvPr/>
          </p:nvSpPr>
          <p:spPr>
            <a:xfrm>
              <a:off x="7434459" y="5440368"/>
              <a:ext cx="6583923" cy="1291650"/>
            </a:xfrm>
            <a:prstGeom prst="round2Same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666B22-2EF5-BB5F-545D-874696F544ED}"/>
                </a:ext>
              </a:extLst>
            </p:cNvPr>
            <p:cNvSpPr txBox="1"/>
            <p:nvPr/>
          </p:nvSpPr>
          <p:spPr>
            <a:xfrm>
              <a:off x="7422322" y="5629594"/>
              <a:ext cx="658392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>
              <a:defPPr>
                <a:defRPr lang="en-US"/>
              </a:defPPr>
              <a:lvl1pPr algn="ctr" rtl="1">
                <a:defRPr sz="50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Results and Discussion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B3304A-92D5-0070-C962-430BA2F95625}"/>
              </a:ext>
            </a:extLst>
          </p:cNvPr>
          <p:cNvGrpSpPr/>
          <p:nvPr/>
        </p:nvGrpSpPr>
        <p:grpSpPr>
          <a:xfrm>
            <a:off x="235718" y="5443084"/>
            <a:ext cx="6971978" cy="26686585"/>
            <a:chOff x="14512168" y="5443084"/>
            <a:chExt cx="6971978" cy="2668658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0E9A3D-AB72-985E-9EC5-3D0D00F65145}"/>
                </a:ext>
              </a:extLst>
            </p:cNvPr>
            <p:cNvGrpSpPr/>
            <p:nvPr/>
          </p:nvGrpSpPr>
          <p:grpSpPr>
            <a:xfrm>
              <a:off x="14512168" y="5443084"/>
              <a:ext cx="6948000" cy="12231746"/>
              <a:chOff x="7411599" y="5440368"/>
              <a:chExt cx="6624000" cy="12231746"/>
            </a:xfrm>
          </p:grpSpPr>
          <p:sp>
            <p:nvSpPr>
              <p:cNvPr id="36" name="Rectangle: Rounded Corners 36">
                <a:extLst>
                  <a:ext uri="{FF2B5EF4-FFF2-40B4-BE49-F238E27FC236}">
                    <a16:creationId xmlns:a16="http://schemas.microsoft.com/office/drawing/2014/main" id="{87F964DA-034E-D728-7E5C-6FF8AC9AC874}"/>
                  </a:ext>
                </a:extLst>
              </p:cNvPr>
              <p:cNvSpPr/>
              <p:nvPr/>
            </p:nvSpPr>
            <p:spPr>
              <a:xfrm>
                <a:off x="7411599" y="6550943"/>
                <a:ext cx="6624000" cy="11121171"/>
              </a:xfrm>
              <a:prstGeom prst="roundRect">
                <a:avLst>
                  <a:gd name="adj" fmla="val 2044"/>
                </a:avLst>
              </a:prstGeom>
              <a:solidFill>
                <a:schemeClr val="lt1">
                  <a:alpha val="4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78A913BA-4F47-74AA-E44F-E0F02BB66098}"/>
                  </a:ext>
                </a:extLst>
              </p:cNvPr>
              <p:cNvSpPr/>
              <p:nvPr/>
            </p:nvSpPr>
            <p:spPr>
              <a:xfrm>
                <a:off x="7434459" y="5440368"/>
                <a:ext cx="6583923" cy="1291650"/>
              </a:xfrm>
              <a:prstGeom prst="round2SameRect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j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988048-40B8-C29D-DCF7-5EBA28011AE3}"/>
                  </a:ext>
                </a:extLst>
              </p:cNvPr>
              <p:cNvSpPr txBox="1"/>
              <p:nvPr/>
            </p:nvSpPr>
            <p:spPr>
              <a:xfrm>
                <a:off x="7422322" y="5629594"/>
                <a:ext cx="6583923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 rtl="1"/>
                <a:r>
                  <a:rPr lang="en-US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Abstract</a:t>
                </a:r>
                <a:endParaRPr lang="fa-IR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35B9D9-D963-8C3A-6B5D-AF258D3B3082}"/>
                </a:ext>
              </a:extLst>
            </p:cNvPr>
            <p:cNvGrpSpPr/>
            <p:nvPr/>
          </p:nvGrpSpPr>
          <p:grpSpPr>
            <a:xfrm>
              <a:off x="14536146" y="17860174"/>
              <a:ext cx="6948000" cy="14269495"/>
              <a:chOff x="7411599" y="5440368"/>
              <a:chExt cx="6624000" cy="14269495"/>
            </a:xfrm>
          </p:grpSpPr>
          <p:sp>
            <p:nvSpPr>
              <p:cNvPr id="48" name="Rectangle: Rounded Corners 36">
                <a:extLst>
                  <a:ext uri="{FF2B5EF4-FFF2-40B4-BE49-F238E27FC236}">
                    <a16:creationId xmlns:a16="http://schemas.microsoft.com/office/drawing/2014/main" id="{38DE83D2-A441-BEB4-C60F-31D0B09C07D1}"/>
                  </a:ext>
                </a:extLst>
              </p:cNvPr>
              <p:cNvSpPr/>
              <p:nvPr/>
            </p:nvSpPr>
            <p:spPr>
              <a:xfrm>
                <a:off x="7411599" y="6536773"/>
                <a:ext cx="6624000" cy="13173090"/>
              </a:xfrm>
              <a:prstGeom prst="roundRect">
                <a:avLst>
                  <a:gd name="adj" fmla="val 2880"/>
                </a:avLst>
              </a:prstGeom>
              <a:solidFill>
                <a:schemeClr val="lt1">
                  <a:alpha val="4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49" name="Rectangle: Top Corners Rounded 48">
                <a:extLst>
                  <a:ext uri="{FF2B5EF4-FFF2-40B4-BE49-F238E27FC236}">
                    <a16:creationId xmlns:a16="http://schemas.microsoft.com/office/drawing/2014/main" id="{E75D49AA-28A1-B9DF-9D3A-2B9241638650}"/>
                  </a:ext>
                </a:extLst>
              </p:cNvPr>
              <p:cNvSpPr/>
              <p:nvPr/>
            </p:nvSpPr>
            <p:spPr>
              <a:xfrm>
                <a:off x="7434459" y="5440368"/>
                <a:ext cx="6583923" cy="1291650"/>
              </a:xfrm>
              <a:prstGeom prst="round2SameRect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96318B-25C8-DF03-C941-66A9C1ADCCEB}"/>
                  </a:ext>
                </a:extLst>
              </p:cNvPr>
              <p:cNvSpPr txBox="1"/>
              <p:nvPr/>
            </p:nvSpPr>
            <p:spPr>
              <a:xfrm>
                <a:off x="7422322" y="5629594"/>
                <a:ext cx="6583923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 rtl="1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  <a:endParaRPr lang="fa-IR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8721AD-0853-FECF-2DDA-3BE0C955E6A5}"/>
              </a:ext>
            </a:extLst>
          </p:cNvPr>
          <p:cNvGrpSpPr/>
          <p:nvPr/>
        </p:nvGrpSpPr>
        <p:grpSpPr>
          <a:xfrm>
            <a:off x="14507772" y="5440369"/>
            <a:ext cx="6948000" cy="26689300"/>
            <a:chOff x="260817" y="5440369"/>
            <a:chExt cx="6948000" cy="266893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82F2D80-F9A0-2541-EC87-DD3722E9FF2A}"/>
                </a:ext>
              </a:extLst>
            </p:cNvPr>
            <p:cNvSpPr/>
            <p:nvPr/>
          </p:nvSpPr>
          <p:spPr>
            <a:xfrm>
              <a:off x="291700" y="5440369"/>
              <a:ext cx="6875079" cy="9179574"/>
            </a:xfrm>
            <a:prstGeom prst="roundRect">
              <a:avLst>
                <a:gd name="adj" fmla="val 3152"/>
              </a:avLst>
            </a:prstGeom>
            <a:solidFill>
              <a:schemeClr val="lt1">
                <a:alpha val="4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0" dirty="0">
                <a:cs typeface="+mj-cs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E410D19-2AB9-8C69-36C8-E7E2E5237464}"/>
                </a:ext>
              </a:extLst>
            </p:cNvPr>
            <p:cNvGrpSpPr/>
            <p:nvPr/>
          </p:nvGrpSpPr>
          <p:grpSpPr>
            <a:xfrm>
              <a:off x="260817" y="14809168"/>
              <a:ext cx="6936753" cy="8366467"/>
              <a:chOff x="7422322" y="5440368"/>
              <a:chExt cx="6613277" cy="8366467"/>
            </a:xfrm>
          </p:grpSpPr>
          <p:sp>
            <p:nvSpPr>
              <p:cNvPr id="55" name="Rectangle: Rounded Corners 36">
                <a:extLst>
                  <a:ext uri="{FF2B5EF4-FFF2-40B4-BE49-F238E27FC236}">
                    <a16:creationId xmlns:a16="http://schemas.microsoft.com/office/drawing/2014/main" id="{36F0CD96-2BBC-CD87-636C-525E9CC367C1}"/>
                  </a:ext>
                </a:extLst>
              </p:cNvPr>
              <p:cNvSpPr/>
              <p:nvPr/>
            </p:nvSpPr>
            <p:spPr>
              <a:xfrm>
                <a:off x="7451675" y="6518689"/>
                <a:ext cx="6583924" cy="7288146"/>
              </a:xfrm>
              <a:prstGeom prst="roundRect">
                <a:avLst>
                  <a:gd name="adj" fmla="val 2253"/>
                </a:avLst>
              </a:prstGeom>
              <a:solidFill>
                <a:schemeClr val="lt1">
                  <a:alpha val="4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73F1E23F-27C3-03DA-53C7-A07B5F0556E8}"/>
                  </a:ext>
                </a:extLst>
              </p:cNvPr>
              <p:cNvSpPr/>
              <p:nvPr/>
            </p:nvSpPr>
            <p:spPr>
              <a:xfrm>
                <a:off x="7451765" y="5440368"/>
                <a:ext cx="6566617" cy="1291650"/>
              </a:xfrm>
              <a:prstGeom prst="round2SameRect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B5A5A8-50EE-C95E-3BDE-06B0EC26DFC7}"/>
                  </a:ext>
                </a:extLst>
              </p:cNvPr>
              <p:cNvSpPr txBox="1"/>
              <p:nvPr/>
            </p:nvSpPr>
            <p:spPr>
              <a:xfrm>
                <a:off x="7422322" y="5629594"/>
                <a:ext cx="6583923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 rtl="1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FAA0834-0E61-F08B-EF81-8EA864234743}"/>
                </a:ext>
              </a:extLst>
            </p:cNvPr>
            <p:cNvGrpSpPr/>
            <p:nvPr/>
          </p:nvGrpSpPr>
          <p:grpSpPr>
            <a:xfrm>
              <a:off x="272064" y="23391610"/>
              <a:ext cx="6936753" cy="8738059"/>
              <a:chOff x="7422322" y="5440368"/>
              <a:chExt cx="6613277" cy="8738059"/>
            </a:xfrm>
          </p:grpSpPr>
          <p:sp>
            <p:nvSpPr>
              <p:cNvPr id="60" name="Rectangle: Rounded Corners 36">
                <a:extLst>
                  <a:ext uri="{FF2B5EF4-FFF2-40B4-BE49-F238E27FC236}">
                    <a16:creationId xmlns:a16="http://schemas.microsoft.com/office/drawing/2014/main" id="{AD961F8E-4E05-1AA7-3A94-758856D2C9D3}"/>
                  </a:ext>
                </a:extLst>
              </p:cNvPr>
              <p:cNvSpPr/>
              <p:nvPr/>
            </p:nvSpPr>
            <p:spPr>
              <a:xfrm>
                <a:off x="7440951" y="6491368"/>
                <a:ext cx="6594648" cy="7687059"/>
              </a:xfrm>
              <a:prstGeom prst="roundRect">
                <a:avLst>
                  <a:gd name="adj" fmla="val 2462"/>
                </a:avLst>
              </a:prstGeom>
              <a:solidFill>
                <a:schemeClr val="lt1">
                  <a:alpha val="4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61" name="Rectangle: Top Corners Rounded 60">
                <a:extLst>
                  <a:ext uri="{FF2B5EF4-FFF2-40B4-BE49-F238E27FC236}">
                    <a16:creationId xmlns:a16="http://schemas.microsoft.com/office/drawing/2014/main" id="{151760A5-85A9-0837-E8AD-2050689C9E83}"/>
                  </a:ext>
                </a:extLst>
              </p:cNvPr>
              <p:cNvSpPr/>
              <p:nvPr/>
            </p:nvSpPr>
            <p:spPr>
              <a:xfrm>
                <a:off x="7440953" y="5440368"/>
                <a:ext cx="6577429" cy="1291650"/>
              </a:xfrm>
              <a:prstGeom prst="round2SameRect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j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2F8EAF-01F4-385D-5EAE-78D25045F3E7}"/>
                  </a:ext>
                </a:extLst>
              </p:cNvPr>
              <p:cNvSpPr txBox="1"/>
              <p:nvPr/>
            </p:nvSpPr>
            <p:spPr>
              <a:xfrm>
                <a:off x="7422322" y="5629594"/>
                <a:ext cx="6583923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 rtl="1"/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References</a:t>
                </a:r>
              </a:p>
            </p:txBody>
          </p:sp>
        </p:grp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0ADB803-2046-2457-6E54-47A53D59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92"/>
          <a:stretch>
            <a:fillRect/>
          </a:stretch>
        </p:blipFill>
        <p:spPr bwMode="auto">
          <a:xfrm rot="5400000">
            <a:off x="8161952" y="-8161952"/>
            <a:ext cx="5277210" cy="2159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C65E06-3EBC-BB7C-F4F9-93EB263D460B}"/>
              </a:ext>
            </a:extLst>
          </p:cNvPr>
          <p:cNvSpPr/>
          <p:nvPr/>
        </p:nvSpPr>
        <p:spPr>
          <a:xfrm>
            <a:off x="2021305" y="2726648"/>
            <a:ext cx="17958255" cy="2396179"/>
          </a:xfrm>
          <a:prstGeom prst="roundRect">
            <a:avLst/>
          </a:prstGeom>
          <a:solidFill>
            <a:schemeClr val="lt1">
              <a:alpha val="86000"/>
            </a:schemeClr>
          </a:solidFill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E1224-D281-8A30-4987-5419B8A0F2C5}"/>
              </a:ext>
            </a:extLst>
          </p:cNvPr>
          <p:cNvSpPr txBox="1"/>
          <p:nvPr/>
        </p:nvSpPr>
        <p:spPr>
          <a:xfrm>
            <a:off x="2000432" y="3286253"/>
            <a:ext cx="1800000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en-US" sz="6000" b="1" dirty="0">
                <a:latin typeface="Times New Roman" panose="02020603050405020304" pitchFamily="18" charset="0"/>
                <a:cs typeface="+mj-cs"/>
              </a:rPr>
              <a:t>Title (Times New Roman 60-Bold)</a:t>
            </a:r>
            <a:endParaRPr lang="fa-IR" sz="5000" b="1" dirty="0">
              <a:latin typeface="Times New Roman" panose="02020603050405020304" pitchFamily="18" charset="0"/>
              <a:cs typeface="+mj-cs"/>
            </a:endParaRPr>
          </a:p>
          <a:p>
            <a:pPr algn="ctr" rtl="1"/>
            <a:r>
              <a:rPr lang="en-US" sz="3000" dirty="0">
                <a:latin typeface="Times New Roman" panose="02020603050405020304" pitchFamily="18" charset="0"/>
                <a:cs typeface="+mj-cs"/>
              </a:rPr>
              <a:t>Authors and Affiliations (Times New Roman 30)</a:t>
            </a:r>
            <a:endParaRPr lang="fa-IR" sz="30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4D370-6AC7-C404-55A1-8EDC49421383}"/>
              </a:ext>
            </a:extLst>
          </p:cNvPr>
          <p:cNvSpPr/>
          <p:nvPr/>
        </p:nvSpPr>
        <p:spPr>
          <a:xfrm>
            <a:off x="458151" y="301907"/>
            <a:ext cx="2302821" cy="23028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1AB0FB1-FD2D-59E6-0351-1FC09F63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6" y="269619"/>
            <a:ext cx="2367398" cy="23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B5BBE0C-E62C-63E5-3273-233A1311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37" y="206203"/>
            <a:ext cx="2115288" cy="24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9D810-DCDC-DBE8-16D8-32BC96E3B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43" y="-473810"/>
            <a:ext cx="16200020" cy="42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0E51FF-8D21-4FAD-B1AB-7781F4AA698A}"/>
              </a:ext>
            </a:extLst>
          </p:cNvPr>
          <p:cNvSpPr txBox="1">
            <a:spLocks/>
          </p:cNvSpPr>
          <p:nvPr/>
        </p:nvSpPr>
        <p:spPr>
          <a:xfrm>
            <a:off x="1152278" y="3888657"/>
            <a:ext cx="19442430" cy="2138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7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6000" dirty="0">
                <a:cs typeface="B Nazanin" panose="00000400000000000000" pitchFamily="2" charset="-78"/>
              </a:rPr>
              <a:t>به استحضار شرکت کنندگان عزیز می رساند فرمت استاندارد برای پوستر در ششمین کنفرانس بین المللی میکروالکترونیک ایران به شرح زیر است:</a:t>
            </a:r>
          </a:p>
          <a:p>
            <a:pPr algn="r" rtl="1"/>
            <a:endParaRPr lang="fa-IR" sz="6000" dirty="0">
              <a:cs typeface="B Nazanin" panose="00000400000000000000" pitchFamily="2" charset="-78"/>
            </a:endParaRP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اندازه پوستر باید 60 در 90 سانتیمتر باشد.</a:t>
            </a:r>
          </a:p>
          <a:p>
            <a:pPr algn="r" rtl="1"/>
            <a:endParaRPr lang="fa-IR" sz="6000" dirty="0">
              <a:cs typeface="B Nazanin" panose="00000400000000000000" pitchFamily="2" charset="-78"/>
            </a:endParaRP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پوستر باید تمام رنگی باشد.</a:t>
            </a: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متناسب با زبان مقاله یکی از دو فرمت فارسی یا انگلیسی را انتخاب نمایید.</a:t>
            </a:r>
          </a:p>
          <a:p>
            <a:pPr algn="r" rtl="1"/>
            <a:endParaRPr lang="fa-IR" sz="6000" dirty="0">
              <a:cs typeface="B Nazanin" panose="00000400000000000000" pitchFamily="2" charset="-78"/>
            </a:endParaRP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تمامی فونت ها باید بر اساس استاندارد تعیین شده در فرمت فارسی بی نازنین 50 و در فرمت انگلیسی </a:t>
            </a:r>
            <a:r>
              <a:rPr lang="en-US" sz="6000" dirty="0">
                <a:cs typeface="B Nazanin" panose="00000400000000000000" pitchFamily="2" charset="-78"/>
              </a:rPr>
              <a:t>Times New Roman</a:t>
            </a:r>
            <a:r>
              <a:rPr lang="fa-IR" sz="6000" dirty="0">
                <a:cs typeface="B Nazanin" panose="00000400000000000000" pitchFamily="2" charset="-78"/>
              </a:rPr>
              <a:t> 50 باشد.</a:t>
            </a: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برای شروع تایپ کردن در کادرهایی که بین تیتر ها قرار دارند یک </a:t>
            </a:r>
            <a:r>
              <a:rPr lang="en-US" sz="6000" dirty="0">
                <a:cs typeface="B Nazanin" panose="00000400000000000000" pitchFamily="2" charset="-78"/>
              </a:rPr>
              <a:t>Text Box</a:t>
            </a:r>
            <a:r>
              <a:rPr lang="fa-IR" sz="6000" dirty="0">
                <a:cs typeface="B Nazanin" panose="00000400000000000000" pitchFamily="2" charset="-78"/>
              </a:rPr>
              <a:t> باز کنید و با توجه به فونت های استاندارد متن خود را وارد کنید.</a:t>
            </a: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خواهشمندیم طرح پوستر را مطالعه کرده و اندازه ها و فونت ها را قبل از چاپ بررسی کنید.</a:t>
            </a:r>
          </a:p>
          <a:p>
            <a:pPr algn="r" rtl="1"/>
            <a:r>
              <a:rPr lang="fa-IR" sz="6000" dirty="0">
                <a:cs typeface="B Nazanin" panose="00000400000000000000" pitchFamily="2" charset="-78"/>
              </a:rPr>
              <a:t>پس از پایان طراحی پوستر این اسلاید را پاک کنید.</a:t>
            </a:r>
          </a:p>
        </p:txBody>
      </p:sp>
    </p:spTree>
    <p:extLst>
      <p:ext uri="{BB962C8B-B14F-4D97-AF65-F5344CB8AC3E}">
        <p14:creationId xmlns:p14="http://schemas.microsoft.com/office/powerpoint/2010/main" val="388520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211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Homa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Samiye</dc:creator>
  <cp:lastModifiedBy>Alireza</cp:lastModifiedBy>
  <cp:revision>25</cp:revision>
  <dcterms:created xsi:type="dcterms:W3CDTF">2024-10-18T08:19:43Z</dcterms:created>
  <dcterms:modified xsi:type="dcterms:W3CDTF">2024-10-18T19:30:12Z</dcterms:modified>
</cp:coreProperties>
</file>